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883314" y="1803356"/>
            <a:ext cx="990600" cy="555917"/>
          </a:xfrm>
          <a:prstGeom prst="roundRect">
            <a:avLst/>
          </a:prstGeom>
          <a:noFill/>
          <a:ln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34321" y="1938880"/>
            <a:ext cx="81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Storage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883314" y="2696545"/>
            <a:ext cx="990600" cy="609600"/>
          </a:xfrm>
          <a:prstGeom prst="roundRect">
            <a:avLst/>
          </a:prstGeom>
          <a:noFill/>
          <a:ln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67726" y="2819400"/>
            <a:ext cx="81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Cutting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883314" y="3505200"/>
            <a:ext cx="990600" cy="609600"/>
          </a:xfrm>
          <a:prstGeom prst="roundRect">
            <a:avLst/>
          </a:prstGeom>
          <a:noFill/>
          <a:ln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1414" y="3657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Grinding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443171" y="4385846"/>
            <a:ext cx="1867027" cy="414754"/>
          </a:xfrm>
          <a:prstGeom prst="roundRect">
            <a:avLst/>
          </a:prstGeom>
          <a:noFill/>
          <a:ln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8776" y="4385846"/>
            <a:ext cx="144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Vibro</a:t>
            </a:r>
            <a:r>
              <a:rPr lang="en-US" sz="1600" dirty="0"/>
              <a:t> </a:t>
            </a:r>
            <a:r>
              <a:rPr lang="en-US" sz="1600" dirty="0" smtClean="0"/>
              <a:t>sifting</a:t>
            </a: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443171" y="5029200"/>
            <a:ext cx="1905128" cy="457199"/>
          </a:xfrm>
          <a:prstGeom prst="roundRect">
            <a:avLst/>
          </a:prstGeom>
          <a:noFill/>
          <a:ln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4800" y="5071646"/>
            <a:ext cx="214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Fraction collecting</a:t>
            </a:r>
            <a:endParaRPr lang="en-US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457200" y="5791200"/>
            <a:ext cx="1905000" cy="609600"/>
          </a:xfrm>
          <a:prstGeom prst="roundRect">
            <a:avLst/>
          </a:prstGeom>
          <a:noFill/>
          <a:ln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5816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Storage</a:t>
            </a:r>
            <a:r>
              <a:rPr lang="en-US" sz="1600" dirty="0"/>
              <a:t> </a:t>
            </a:r>
            <a:r>
              <a:rPr lang="en-US" sz="1600" dirty="0" smtClean="0"/>
              <a:t>of adequate particle size material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91000" y="5907088"/>
            <a:ext cx="990600" cy="493712"/>
          </a:xfrm>
          <a:prstGeom prst="roundRect">
            <a:avLst/>
          </a:prstGeom>
          <a:noFill/>
          <a:ln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191000" y="6019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Packaging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5446712" y="602654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‘</a:t>
            </a:r>
          </a:p>
          <a:p>
            <a:pPr algn="ctr"/>
            <a:r>
              <a:rPr lang="en-US" sz="1600" b="1" dirty="0" err="1" smtClean="0"/>
              <a:t>Aronia</a:t>
            </a:r>
            <a:r>
              <a:rPr lang="en-US" sz="1600" b="1" dirty="0" smtClean="0"/>
              <a:t> fruit filter-tea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21647" y="4955824"/>
            <a:ext cx="1390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By-product</a:t>
            </a:r>
          </a:p>
          <a:p>
            <a:pPr algn="ctr"/>
            <a:r>
              <a:rPr lang="en-US" sz="1600" dirty="0" smtClean="0"/>
              <a:t> d &lt; 0.315 mm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-837855" y="2839035"/>
            <a:ext cx="240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>
                    <a:lumMod val="65000"/>
                  </a:schemeClr>
                </a:solidFill>
              </a:rPr>
              <a:t>FITLER-TEA FACTORY</a:t>
            </a:r>
            <a:endParaRPr lang="en-US" sz="16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47" y="5486399"/>
            <a:ext cx="1222530" cy="114300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" y="2277434"/>
            <a:ext cx="4143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66" y="3157955"/>
            <a:ext cx="414337" cy="4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0" y="3948232"/>
            <a:ext cx="4143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5336"/>
            <a:ext cx="414337" cy="3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90" y="5446126"/>
            <a:ext cx="4143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5117" y="5959098"/>
            <a:ext cx="4143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81908"/>
            <a:ext cx="384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5986463"/>
            <a:ext cx="384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0" y="5944016"/>
            <a:ext cx="1066800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…</a:t>
            </a:r>
            <a:endParaRPr lang="sr-Latn-RS" sz="2600" dirty="0"/>
          </a:p>
        </p:txBody>
      </p:sp>
      <p:cxnSp>
        <p:nvCxnSpPr>
          <p:cNvPr id="25" name="Straight Arrow Connector 24"/>
          <p:cNvCxnSpPr>
            <a:stCxn id="52" idx="3"/>
            <a:endCxn id="60" idx="1"/>
          </p:cNvCxnSpPr>
          <p:nvPr/>
        </p:nvCxnSpPr>
        <p:spPr>
          <a:xfrm>
            <a:off x="2452429" y="5240923"/>
            <a:ext cx="1769218" cy="22678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66" y="1324183"/>
            <a:ext cx="414337" cy="5603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913429" y="985629"/>
            <a:ext cx="99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Drying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67100" y="2630662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Subcritical water extraction (SWE)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819400" y="457200"/>
            <a:ext cx="4114800" cy="518160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90326" y="4038600"/>
            <a:ext cx="7064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2758" y="1120408"/>
            <a:ext cx="701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 t="14791" r="30608" b="33059"/>
          <a:stretch/>
        </p:blipFill>
        <p:spPr bwMode="auto">
          <a:xfrm>
            <a:off x="3405808" y="558558"/>
            <a:ext cx="2941983" cy="21110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34200" y="81504"/>
            <a:ext cx="2155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Recycled product: </a:t>
            </a:r>
            <a:endParaRPr lang="en-US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400" dirty="0" smtClean="0"/>
              <a:t>SWE extract </a:t>
            </a:r>
            <a:r>
              <a:rPr lang="en-US" sz="1400" dirty="0"/>
              <a:t>with </a:t>
            </a:r>
            <a:endParaRPr lang="en-US" sz="1400" dirty="0" smtClean="0"/>
          </a:p>
          <a:p>
            <a:pPr algn="ctr"/>
            <a:r>
              <a:rPr lang="en-US" sz="1400" dirty="0" smtClean="0"/>
              <a:t>high </a:t>
            </a:r>
            <a:r>
              <a:rPr lang="en-US" sz="1400" dirty="0"/>
              <a:t>concentration of polyphenolic compounds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4200" y="1666776"/>
            <a:ext cx="2209800" cy="120032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Analyzed: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Total phenolics content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Total flavonoids content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A</a:t>
            </a:r>
            <a:r>
              <a:rPr lang="en-US" sz="1400" dirty="0" smtClean="0"/>
              <a:t>nthocyanins </a:t>
            </a:r>
            <a:r>
              <a:rPr lang="en-US" sz="1400" dirty="0"/>
              <a:t>content </a:t>
            </a:r>
            <a:endParaRPr lang="en-US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Antioxidant activity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01" y="2890253"/>
            <a:ext cx="701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06" y="3640708"/>
            <a:ext cx="1439864" cy="144198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19849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At different temperature (120-200°C)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At different time (15-35 min)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Adding different HCL concentrations (0-1.5%)</a:t>
            </a:r>
            <a:endParaRPr lang="sr-Latn-RS" sz="1400" dirty="0"/>
          </a:p>
        </p:txBody>
      </p:sp>
      <p:sp>
        <p:nvSpPr>
          <p:cNvPr id="7" name="Bent Arrow 6"/>
          <p:cNvSpPr/>
          <p:nvPr/>
        </p:nvSpPr>
        <p:spPr>
          <a:xfrm>
            <a:off x="4847976" y="84599"/>
            <a:ext cx="1905000" cy="589849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7" y="0"/>
            <a:ext cx="2306637" cy="15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0570" y="513834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Box-Behnken design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79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SenkaVidovic</dc:creator>
  <cp:lastModifiedBy>farmaceut2</cp:lastModifiedBy>
  <cp:revision>69</cp:revision>
  <dcterms:created xsi:type="dcterms:W3CDTF">2006-08-16T00:00:00Z</dcterms:created>
  <dcterms:modified xsi:type="dcterms:W3CDTF">2017-08-24T06:27:44Z</dcterms:modified>
</cp:coreProperties>
</file>